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27.png" ContentType="image/png"/>
  <Override PartName="/ppt/media/image4.jpeg" ContentType="image/jpeg"/>
  <Override PartName="/ppt/media/image2.png" ContentType="image/png"/>
  <Override PartName="/ppt/media/image25.png" ContentType="image/png"/>
  <Override PartName="/ppt/media/image29.png" ContentType="image/png"/>
  <Override PartName="/ppt/media/image6.png" ContentType="image/png"/>
  <Override PartName="/ppt/media/image20.png" ContentType="image/png"/>
  <Override PartName="/ppt/media/image18.png" ContentType="image/png"/>
  <Override PartName="/ppt/media/image12.png" ContentType="image/png"/>
  <Override PartName="/ppt/media/image10.png" ContentType="image/png"/>
  <Override PartName="/ppt/media/image5.png" ContentType="image/png"/>
  <Override PartName="/ppt/media/media30.mkv" ContentType="application/vnd.sun.star.media"/>
  <Override PartName="/ppt/media/image8.jpeg" ContentType="image/jpeg"/>
  <Override PartName="/ppt/media/image7.jpeg" ContentType="image/jpeg"/>
  <Override PartName="/ppt/media/image28.png" ContentType="image/png"/>
  <Override PartName="/ppt/media/media13.mkv" ContentType="application/vnd.sun.star.media"/>
  <Override PartName="/ppt/media/image3.png" ContentType="image/png"/>
  <Override PartName="/ppt/media/image26.png" ContentType="image/png"/>
  <Override PartName="/ppt/media/image11.png" ContentType="image/png"/>
  <Override PartName="/ppt/media/image9.jpeg" ContentType="image/jpe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9.png" ContentType="image/png"/>
  <Override PartName="/ppt/media/image21.png" ContentType="image/png"/>
  <Override PartName="/ppt/media/image22.png" ContentType="image/png"/>
  <Override PartName="/ppt/media/image23.png" ContentType="image/png"/>
  <Override PartName="/ppt/presProps.xml" ContentType="application/vnd.openxmlformats-officedocument.presentationml.presPro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3.mkv>
</file>

<file path=ppt/media/media30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19E71F-B47B-4157-B84A-788CCB89B0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8F5BB0-8909-4144-9D4E-059E1135786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C6FFD8-A817-476A-B86F-1078AE80E88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314B3D-461C-4398-92A6-31E679A4F07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1A00EBE-7EFE-434B-ACB7-63D3D2621E0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658698-1A8A-4A0D-8ED7-832390627B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0B92F3-D67D-4895-9D09-67DFE9CD88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9465FD5-1B36-4CA4-8EA2-B15A6D6AD1F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417CA54-009C-49F1-B86B-BA11CE8C77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B844395-6962-41F4-B24B-2AEBE6F7386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C82604-EBAA-4D61-8735-441DAD2F67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6EB19D-9DA0-4580-AD05-32DA11D5B30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A60F291-6906-4A2F-A5CD-791EB0A95A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BA0127-6D16-4118-9E92-86F1E9D29CD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0BC0F07-1690-47B8-8135-DEC359F25E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97325B3-E1DD-44EB-A972-D3613EE6851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DD3FBB-49DD-4631-A516-B7452692F6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A1819C-7A34-4E8A-99F9-F4FAE84AEC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D87E68-0A34-4B1C-B967-B3F2140A20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5FC39A-2B7C-4626-AE1D-EA8E9119287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0506EA-2E7C-408B-AC41-A530CE9255E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2FA2A3-717B-4774-B841-18FEEF13C4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A94FA9-AC8F-4253-A68F-2AD759BBD75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C9522F-32F0-46B3-A055-3ABDC049D0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A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48"/>
          <p:cNvSpPr/>
          <p:nvPr/>
        </p:nvSpPr>
        <p:spPr>
          <a:xfrm>
            <a:off x="5224320" y="1096920"/>
            <a:ext cx="6501600" cy="5759640"/>
          </a:xfrm>
          <a:prstGeom prst="rect">
            <a:avLst/>
          </a:prstGeom>
          <a:solidFill>
            <a:srgbClr val="e9eff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Tenorite"/>
              <a:ea typeface="DejaVu Sans"/>
            </a:endParaRPr>
          </a:p>
        </p:txBody>
      </p:sp>
      <p:sp>
        <p:nvSpPr>
          <p:cNvPr id="1" name="Cross 49"/>
          <p:cNvSpPr/>
          <p:nvPr/>
        </p:nvSpPr>
        <p:spPr>
          <a:xfrm>
            <a:off x="5016960" y="5624280"/>
            <a:ext cx="523440" cy="523440"/>
          </a:xfrm>
          <a:prstGeom prst="plus">
            <a:avLst>
              <a:gd name="adj" fmla="val 39516"/>
            </a:avLst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Tenorite"/>
              <a:ea typeface="DejaVu Sans"/>
            </a:endParaRPr>
          </a:p>
        </p:txBody>
      </p:sp>
      <p:sp>
        <p:nvSpPr>
          <p:cNvPr id="2" name="Rectangle 50"/>
          <p:cNvSpPr/>
          <p:nvPr/>
        </p:nvSpPr>
        <p:spPr>
          <a:xfrm>
            <a:off x="9881640" y="976680"/>
            <a:ext cx="1335240" cy="118800"/>
          </a:xfrm>
          <a:prstGeom prst="rect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19520" bIns="11952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Tenorite"/>
              <a:ea typeface="DejaVu Sans"/>
            </a:endParaRPr>
          </a:p>
        </p:txBody>
      </p:sp>
      <p:sp>
        <p:nvSpPr>
          <p:cNvPr id="3" name="PlaceHolder 1"/>
          <p:cNvSpPr>
            <a:spLocks noGrp="1"/>
          </p:cNvSpPr>
          <p:nvPr>
            <p:ph type="ftr" idx="1"/>
          </p:nvPr>
        </p:nvSpPr>
        <p:spPr>
          <a:xfrm>
            <a:off x="565200" y="543240"/>
            <a:ext cx="4113360" cy="245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A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ldNum" idx="2"/>
          </p:nvPr>
        </p:nvSpPr>
        <p:spPr>
          <a:xfrm>
            <a:off x="10812960" y="511200"/>
            <a:ext cx="912960" cy="309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enorit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BF747F4-FD58-4EA0-9A11-D35DCDC7C77E}" type="slidenum">
              <a:rPr b="0" lang="en-US" sz="1400" spc="-1" strike="noStrike">
                <a:solidFill>
                  <a:srgbClr val="000000"/>
                </a:solidFill>
                <a:latin typeface="Tenorite"/>
              </a:rPr>
              <a:t>&lt;number&gt;</a:t>
            </a:fld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dt" idx="3"/>
          </p:nvPr>
        </p:nvSpPr>
        <p:spPr>
          <a:xfrm>
            <a:off x="797040" y="5708880"/>
            <a:ext cx="388152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A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AU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the title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A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4"/>
          </p:nvPr>
        </p:nvSpPr>
        <p:spPr>
          <a:xfrm>
            <a:off x="565200" y="543240"/>
            <a:ext cx="4113360" cy="245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A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5"/>
          </p:nvPr>
        </p:nvSpPr>
        <p:spPr>
          <a:xfrm>
            <a:off x="9333000" y="6169320"/>
            <a:ext cx="2005920" cy="309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enorit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205B41-37FB-4D6C-97DC-61D648EEE4E9}" type="slidenum">
              <a:rPr b="0" lang="en-US" sz="1400" spc="-1" strike="noStrike">
                <a:solidFill>
                  <a:srgbClr val="000000"/>
                </a:solidFill>
                <a:latin typeface="Tenorite"/>
              </a:rPr>
              <a:t>&lt;number&gt;</a:t>
            </a:fld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6"/>
          </p:nvPr>
        </p:nvSpPr>
        <p:spPr>
          <a:xfrm>
            <a:off x="565200" y="59497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A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AU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A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AU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A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A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video" Target="../media/media30.mkv"/><Relationship Id="rId2" Type="http://schemas.microsoft.com/office/2007/relationships/media" Target="../media/media30.mkv"/><Relationship Id="rId3" Type="http://schemas.openxmlformats.org/officeDocument/2006/relationships/image" Target="../media/image14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13.mkv"/><Relationship Id="rId2" Type="http://schemas.microsoft.com/office/2007/relationships/media" Target="../media/media13.mkv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15"/>
          <p:cNvSpPr/>
          <p:nvPr/>
        </p:nvSpPr>
        <p:spPr>
          <a:xfrm>
            <a:off x="360" y="0"/>
            <a:ext cx="12296160" cy="6958800"/>
          </a:xfrm>
          <a:prstGeom prst="rect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Tenorite"/>
              <a:ea typeface="DejaVu Sans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031200" y="2066040"/>
            <a:ext cx="6056640" cy="416088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2765880" y="6264000"/>
            <a:ext cx="6658920" cy="376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AU" sz="1400" spc="-1" strike="noStrike">
                <a:solidFill>
                  <a:srgbClr val="ffffff"/>
                </a:solidFill>
                <a:latin typeface="DejaVu Serif"/>
                <a:ea typeface="Noto Sans CJK SC"/>
              </a:rPr>
              <a:t>Murray Jones · Yunki Yau · Riley Jones · Riley Fitzgerald · </a:t>
            </a:r>
            <a:r>
              <a:rPr b="0" lang="en-AU" sz="1400" spc="-1" strike="noStrike">
                <a:solidFill>
                  <a:srgbClr val="ffffff"/>
                </a:solidFill>
                <a:latin typeface="DejaVu Serif"/>
                <a:ea typeface="Noto Sans CJK SC"/>
              </a:rPr>
              <a:t>Adrian Wong </a:t>
            </a:r>
            <a:endParaRPr b="0" lang="en-A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Subtitle 1"/>
          <p:cNvSpPr/>
          <p:nvPr/>
        </p:nvSpPr>
        <p:spPr>
          <a:xfrm>
            <a:off x="1685880" y="576000"/>
            <a:ext cx="8818920" cy="143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AU" sz="7200" spc="-1" strike="noStrike">
                <a:solidFill>
                  <a:srgbClr val="ffffff"/>
                </a:solidFill>
                <a:latin typeface="DejaVu Serif"/>
                <a:ea typeface="Noto Sans CJK SC"/>
              </a:rPr>
              <a:t>Quantifying Chaos</a:t>
            </a:r>
            <a:endParaRPr b="0" lang="en-AU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Subtitle 3"/>
          <p:cNvSpPr/>
          <p:nvPr/>
        </p:nvSpPr>
        <p:spPr>
          <a:xfrm>
            <a:off x="7314120" y="1800000"/>
            <a:ext cx="3124800" cy="12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>
              <a:lnSpc>
                <a:spcPct val="90000"/>
              </a:lnSpc>
              <a:tabLst>
                <a:tab algn="l" pos="0"/>
              </a:tabLst>
            </a:pPr>
            <a:r>
              <a:rPr b="0" i="1" lang="en-AU" sz="1800" spc="-151" strike="noStrike">
                <a:solidFill>
                  <a:srgbClr val="999999"/>
                </a:solidFill>
                <a:latin typeface="DejaVu Serif"/>
                <a:ea typeface="Noto Sans CJK SC"/>
              </a:rPr>
              <a:t>Angle and mass determinants on the chaotic motion of a triple pendulum.</a:t>
            </a:r>
            <a:endParaRPr b="0" lang="en-A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2840760" y="334080"/>
            <a:ext cx="65095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Final Results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1262160" y="1773000"/>
            <a:ext cx="6786360" cy="4186080"/>
          </a:xfrm>
          <a:prstGeom prst="rect">
            <a:avLst/>
          </a:prstGeom>
          <a:ln w="0">
            <a:noFill/>
          </a:ln>
        </p:spPr>
      </p:pic>
      <p:sp>
        <p:nvSpPr>
          <p:cNvPr id="170" name=""/>
          <p:cNvSpPr/>
          <p:nvPr/>
        </p:nvSpPr>
        <p:spPr>
          <a:xfrm flipH="1">
            <a:off x="6517800" y="2918160"/>
            <a:ext cx="1482120" cy="28080"/>
          </a:xfrm>
          <a:prstGeom prst="line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14040" bIns="1404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8160120" y="2568240"/>
            <a:ext cx="2036160" cy="862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R</a:t>
            </a:r>
            <a:r>
              <a:rPr b="0" i="1" lang="en-AU" sz="1400" spc="-1" strike="noStrike" baseline="33000">
                <a:solidFill>
                  <a:srgbClr val="3465a4"/>
                </a:solidFill>
                <a:latin typeface="DejaVu Serif"/>
              </a:rPr>
              <a:t>2</a:t>
            </a: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 = 0.998</a:t>
            </a:r>
            <a:endParaRPr b="0" lang="en-A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P Value = 3.03·10</a:t>
            </a:r>
            <a:r>
              <a:rPr b="0" i="1" lang="en-AU" sz="1400" spc="-1" strike="noStrike" baseline="33000">
                <a:solidFill>
                  <a:srgbClr val="3465a4"/>
                </a:solidFill>
                <a:latin typeface="DejaVu Serif"/>
              </a:rPr>
              <a:t>-11</a:t>
            </a:r>
            <a:endParaRPr b="0" lang="en-A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 rot="10794600">
            <a:off x="7963920" y="2608920"/>
            <a:ext cx="291240" cy="619560"/>
          </a:xfrm>
          <a:custGeom>
            <a:avLst/>
            <a:gdLst>
              <a:gd name="textAreaLeft" fmla="*/ 0 w 291240"/>
              <a:gd name="textAreaRight" fmla="*/ 105480 w 291240"/>
              <a:gd name="textAreaTop" fmla="*/ 15840 h 619560"/>
              <a:gd name="textAreaBottom" fmla="*/ 604800 h 619560"/>
            </a:gdLst>
            <a:ahLst/>
            <a:rect l="textAreaLeft" t="textAreaTop" r="textAreaRight" b="textAreaBottom"/>
            <a:pathLst>
              <a:path w="21600" h="21600">
                <a:moveTo>
                  <a:pt x="0" y="0"/>
                </a:moveTo>
                <a:cubicBezTo>
                  <a:pt x="5400" y="0"/>
                  <a:pt x="10800" y="900"/>
                  <a:pt x="10800" y="1800"/>
                </a:cubicBezTo>
                <a:lnTo>
                  <a:pt x="10800" y="9000"/>
                </a:lnTo>
                <a:cubicBezTo>
                  <a:pt x="10800" y="9900"/>
                  <a:pt x="16200" y="10800"/>
                  <a:pt x="21600" y="10800"/>
                </a:cubicBezTo>
                <a:cubicBezTo>
                  <a:pt x="16200" y="10800"/>
                  <a:pt x="10800" y="11700"/>
                  <a:pt x="10800" y="12600"/>
                </a:cubicBezTo>
                <a:lnTo>
                  <a:pt x="10800" y="19800"/>
                </a:lnTo>
                <a:cubicBezTo>
                  <a:pt x="10800" y="20700"/>
                  <a:pt x="5400" y="21600"/>
                  <a:pt x="0" y="21600"/>
                </a:cubicBezTo>
              </a:path>
            </a:pathLst>
          </a:cu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8097480" y="5364000"/>
            <a:ext cx="2653560" cy="678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E</a:t>
            </a:r>
            <a:r>
              <a:rPr b="0" i="1" lang="en-AU" sz="1400" spc="-1" strike="noStrike" baseline="-8000">
                <a:solidFill>
                  <a:srgbClr val="3465a4"/>
                </a:solidFill>
                <a:latin typeface="DejaVu Serif"/>
              </a:rPr>
              <a:t>0</a:t>
            </a: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 = 0 at 0°, minimum.</a:t>
            </a:r>
            <a:endParaRPr b="0" lang="en-A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E</a:t>
            </a:r>
            <a:r>
              <a:rPr b="0" i="1" lang="en-AU" sz="1400" spc="-1" strike="noStrike" baseline="-8000">
                <a:solidFill>
                  <a:srgbClr val="3465a4"/>
                </a:solidFill>
                <a:latin typeface="DejaVu Serif"/>
              </a:rPr>
              <a:t>0</a:t>
            </a:r>
            <a:r>
              <a:rPr b="0" i="1" lang="en-AU" sz="1400" spc="-1" strike="noStrike">
                <a:solidFill>
                  <a:srgbClr val="3465a4"/>
                </a:solidFill>
                <a:latin typeface="DejaVu Serif"/>
              </a:rPr>
              <a:t> = 1 at 180°, maximum.</a:t>
            </a:r>
            <a:endParaRPr b="0" lang="en-A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"/>
          <p:cNvSpPr/>
          <p:nvPr/>
        </p:nvSpPr>
        <p:spPr>
          <a:xfrm rot="10794600">
            <a:off x="7965360" y="5364000"/>
            <a:ext cx="291240" cy="619560"/>
          </a:xfrm>
          <a:custGeom>
            <a:avLst/>
            <a:gdLst>
              <a:gd name="textAreaLeft" fmla="*/ 0 w 291240"/>
              <a:gd name="textAreaRight" fmla="*/ 105480 w 291240"/>
              <a:gd name="textAreaTop" fmla="*/ 15840 h 619560"/>
              <a:gd name="textAreaBottom" fmla="*/ 604800 h 619560"/>
            </a:gdLst>
            <a:ahLst/>
            <a:rect l="textAreaLeft" t="textAreaTop" r="textAreaRight" b="textAreaBottom"/>
            <a:pathLst>
              <a:path w="21600" h="21600">
                <a:moveTo>
                  <a:pt x="0" y="0"/>
                </a:moveTo>
                <a:cubicBezTo>
                  <a:pt x="5400" y="0"/>
                  <a:pt x="10800" y="900"/>
                  <a:pt x="10800" y="1800"/>
                </a:cubicBezTo>
                <a:lnTo>
                  <a:pt x="10800" y="9000"/>
                </a:lnTo>
                <a:cubicBezTo>
                  <a:pt x="10800" y="9900"/>
                  <a:pt x="16200" y="10800"/>
                  <a:pt x="21600" y="10800"/>
                </a:cubicBezTo>
                <a:cubicBezTo>
                  <a:pt x="16200" y="10800"/>
                  <a:pt x="10800" y="11700"/>
                  <a:pt x="10800" y="12600"/>
                </a:cubicBezTo>
                <a:lnTo>
                  <a:pt x="10800" y="19800"/>
                </a:lnTo>
                <a:cubicBezTo>
                  <a:pt x="10800" y="20700"/>
                  <a:pt x="5400" y="21600"/>
                  <a:pt x="0" y="21600"/>
                </a:cubicBezTo>
              </a:path>
            </a:pathLst>
          </a:cu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5" name=""/>
          <p:cNvSpPr/>
          <p:nvPr/>
        </p:nvSpPr>
        <p:spPr>
          <a:xfrm flipH="1" flipV="1">
            <a:off x="5670720" y="5668200"/>
            <a:ext cx="2294640" cy="7200"/>
          </a:xfrm>
          <a:prstGeom prst="line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3600" bIns="36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76" name="" descr=""/>
          <p:cNvPicPr/>
          <p:nvPr/>
        </p:nvPicPr>
        <p:blipFill>
          <a:blip r:embed="rId2"/>
          <a:srcRect l="9527" t="13424" r="9001" b="14952"/>
          <a:stretch/>
        </p:blipFill>
        <p:spPr>
          <a:xfrm>
            <a:off x="6298200" y="5784480"/>
            <a:ext cx="1262520" cy="564840"/>
          </a:xfrm>
          <a:prstGeom prst="rect">
            <a:avLst/>
          </a:prstGeom>
          <a:ln w="38160">
            <a:solidFill>
              <a:srgbClr val="3465a4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2841120" y="334080"/>
            <a:ext cx="65095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Uncertainties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1060200" y="1853280"/>
            <a:ext cx="4842000" cy="1018080"/>
          </a:xfrm>
          <a:prstGeom prst="rect">
            <a:avLst/>
          </a:prstGeom>
          <a:ln w="0">
            <a:noFill/>
          </a:ln>
        </p:spPr>
      </p:pic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7208640" y="2281680"/>
            <a:ext cx="2340000" cy="673920"/>
          </a:xfrm>
          <a:prstGeom prst="rect">
            <a:avLst/>
          </a:prstGeom>
          <a:ln w="0">
            <a:noFill/>
          </a:ln>
        </p:spPr>
      </p:pic>
      <p:pic>
        <p:nvPicPr>
          <p:cNvPr id="180" name="" descr=""/>
          <p:cNvPicPr/>
          <p:nvPr/>
        </p:nvPicPr>
        <p:blipFill>
          <a:blip r:embed="rId3"/>
          <a:stretch/>
        </p:blipFill>
        <p:spPr>
          <a:xfrm>
            <a:off x="5586120" y="4172760"/>
            <a:ext cx="5226840" cy="1520280"/>
          </a:xfrm>
          <a:prstGeom prst="rect">
            <a:avLst/>
          </a:prstGeom>
          <a:ln w="0">
            <a:noFill/>
          </a:ln>
        </p:spPr>
      </p:pic>
      <p:sp>
        <p:nvSpPr>
          <p:cNvPr id="181" name=""/>
          <p:cNvSpPr/>
          <p:nvPr/>
        </p:nvSpPr>
        <p:spPr>
          <a:xfrm>
            <a:off x="636480" y="992880"/>
            <a:ext cx="1488960" cy="66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AU" sz="1300" spc="-1" strike="noStrike">
                <a:solidFill>
                  <a:srgbClr val="28471f"/>
                </a:solidFill>
                <a:latin typeface="DejaVu Serif"/>
                <a:ea typeface="DejaVu Sans"/>
              </a:rPr>
              <a:t>Uncertainty in quantity of chaos.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"/>
          <p:cNvSpPr/>
          <p:nvPr/>
        </p:nvSpPr>
        <p:spPr>
          <a:xfrm>
            <a:off x="1367280" y="1608120"/>
            <a:ext cx="217080" cy="53532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3" name=""/>
          <p:cNvSpPr/>
          <p:nvPr/>
        </p:nvSpPr>
        <p:spPr>
          <a:xfrm>
            <a:off x="320400" y="2691000"/>
            <a:ext cx="169632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DejaVu Sans"/>
              </a:rPr>
              <a:t>Uncertainty in duration of footage ≈̠ 0.008s.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 flipV="1">
            <a:off x="1951920" y="2482920"/>
            <a:ext cx="565920" cy="55620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5" name=""/>
          <p:cNvSpPr/>
          <p:nvPr/>
        </p:nvSpPr>
        <p:spPr>
          <a:xfrm>
            <a:off x="3559680" y="2998080"/>
            <a:ext cx="1913040" cy="55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Uncertainty in node coordinates ≪ 1px.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 flipV="1">
            <a:off x="1943280" y="2491920"/>
            <a:ext cx="565920" cy="55620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7" name=""/>
          <p:cNvSpPr/>
          <p:nvPr/>
        </p:nvSpPr>
        <p:spPr>
          <a:xfrm flipH="1" flipV="1">
            <a:off x="3894840" y="2500920"/>
            <a:ext cx="414720" cy="56664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8" name=""/>
          <p:cNvSpPr/>
          <p:nvPr/>
        </p:nvSpPr>
        <p:spPr>
          <a:xfrm flipV="1">
            <a:off x="4649400" y="2492280"/>
            <a:ext cx="565560" cy="57528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9" name=""/>
          <p:cNvSpPr/>
          <p:nvPr/>
        </p:nvSpPr>
        <p:spPr>
          <a:xfrm>
            <a:off x="7201440" y="2054160"/>
            <a:ext cx="339840" cy="41472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0" name=""/>
          <p:cNvSpPr/>
          <p:nvPr/>
        </p:nvSpPr>
        <p:spPr>
          <a:xfrm>
            <a:off x="6103080" y="1614600"/>
            <a:ext cx="1488960" cy="66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AU" sz="1300" spc="-1" strike="noStrike">
                <a:solidFill>
                  <a:srgbClr val="28471f"/>
                </a:solidFill>
                <a:latin typeface="DejaVu Serif"/>
                <a:ea typeface="DejaVu Sans"/>
              </a:rPr>
              <a:t>Uncertainty in initial energy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>
            <a:off x="6876720" y="3427560"/>
            <a:ext cx="1913040" cy="55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Uncertainty in initial angle.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 flipH="1">
            <a:off x="8050320" y="2619720"/>
            <a:ext cx="1188360" cy="88668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3" name=""/>
          <p:cNvSpPr/>
          <p:nvPr/>
        </p:nvSpPr>
        <p:spPr>
          <a:xfrm flipH="1">
            <a:off x="6267960" y="3845880"/>
            <a:ext cx="1310760" cy="92412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4" name=""/>
          <p:cNvSpPr/>
          <p:nvPr/>
        </p:nvSpPr>
        <p:spPr>
          <a:xfrm>
            <a:off x="7641000" y="5694120"/>
            <a:ext cx="1913040" cy="55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Initial angle.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 flipV="1">
            <a:off x="8587800" y="4798440"/>
            <a:ext cx="360" cy="95256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952560" bIns="95256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6" name=""/>
          <p:cNvSpPr/>
          <p:nvPr/>
        </p:nvSpPr>
        <p:spPr>
          <a:xfrm>
            <a:off x="6307560" y="5858280"/>
            <a:ext cx="191304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Standard uncertainty in protractor measurement.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 flipV="1">
            <a:off x="7286400" y="5222880"/>
            <a:ext cx="360" cy="70704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707040" bIns="70704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8" name=""/>
          <p:cNvSpPr/>
          <p:nvPr/>
        </p:nvSpPr>
        <p:spPr>
          <a:xfrm>
            <a:off x="9793440" y="3365640"/>
            <a:ext cx="1913040" cy="66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Uncertainty due to protractor with weird scale </a:t>
            </a:r>
            <a:r>
              <a:rPr b="0" i="1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(above)</a:t>
            </a:r>
            <a:r>
              <a:rPr b="0" lang="en-AU" sz="1300" spc="-1" strike="noStrike">
                <a:solidFill>
                  <a:srgbClr val="28471f"/>
                </a:solidFill>
                <a:latin typeface="DejaVu Serif"/>
                <a:ea typeface="Noto Sans CJK SC"/>
              </a:rPr>
              <a:t>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 flipH="1">
            <a:off x="8248320" y="3706560"/>
            <a:ext cx="1606680" cy="761760"/>
          </a:xfrm>
          <a:prstGeom prst="line">
            <a:avLst/>
          </a:prstGeom>
          <a:ln w="36000">
            <a:solidFill>
              <a:srgbClr val="12762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4"/>
          <a:stretch/>
        </p:blipFill>
        <p:spPr>
          <a:xfrm>
            <a:off x="1437120" y="3912840"/>
            <a:ext cx="2664000" cy="2588760"/>
          </a:xfrm>
          <a:prstGeom prst="rect">
            <a:avLst/>
          </a:prstGeom>
          <a:ln w="0">
            <a:noFill/>
          </a:ln>
        </p:spPr>
      </p:pic>
      <p:pic>
        <p:nvPicPr>
          <p:cNvPr id="201" name="" descr=""/>
          <p:cNvPicPr/>
          <p:nvPr/>
        </p:nvPicPr>
        <p:blipFill>
          <a:blip r:embed="rId5"/>
          <a:stretch/>
        </p:blipFill>
        <p:spPr>
          <a:xfrm>
            <a:off x="9865440" y="153720"/>
            <a:ext cx="2166480" cy="321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851760" y="758520"/>
            <a:ext cx="4277520" cy="2013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Conclusion &amp; Questions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3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677280" y="1221120"/>
            <a:ext cx="4263480" cy="4170600"/>
          </a:xfrm>
          <a:prstGeom prst="rect">
            <a:avLst/>
          </a:prstGeom>
          <a:ln w="0">
            <a:noFill/>
          </a:ln>
        </p:spPr>
      </p:pic>
      <p:pic>
        <p:nvPicPr>
          <p:cNvPr id="204" name="" descr=""/>
          <p:cNvPicPr/>
          <p:nvPr/>
        </p:nvPicPr>
        <p:blipFill>
          <a:blip r:embed="rId4"/>
          <a:stretch/>
        </p:blipFill>
        <p:spPr>
          <a:xfrm>
            <a:off x="771840" y="2857680"/>
            <a:ext cx="5227920" cy="3224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3134880" y="406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References.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>
            <a:off x="854640" y="1754280"/>
            <a:ext cx="10828800" cy="430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Levien RB, Tan SM. </a:t>
            </a:r>
            <a:r>
              <a:rPr b="0" i="1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Double pendulum: An experiment in chaos.</a:t>
            </a:r>
            <a:r>
              <a:rPr b="0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 American Journal of Physics. 1993;61(11):1038-44.​</a:t>
            </a:r>
            <a:endParaRPr b="0" lang="en-A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Litak G, Borowiec M, Da̧bek K. </a:t>
            </a:r>
            <a:r>
              <a:rPr b="0" i="1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The Transition to Chaos of Pendulum Systems.</a:t>
            </a:r>
            <a:r>
              <a:rPr b="0" lang="en-AU" sz="1800" spc="-1" strike="noStrike">
                <a:solidFill>
                  <a:srgbClr val="000000"/>
                </a:solidFill>
                <a:latin typeface="DejaVu Serif"/>
                <a:ea typeface="DejaVu Sans"/>
              </a:rPr>
              <a:t> Applied Sciences. 2022;12(17):8876.​</a:t>
            </a:r>
            <a:endParaRPr b="0" lang="en-A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962360" y="533880"/>
            <a:ext cx="8265960" cy="905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Chaos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1962360" y="1620000"/>
            <a:ext cx="8656560" cy="161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2400" spc="-1" strike="noStrike">
                <a:solidFill>
                  <a:srgbClr val="000000"/>
                </a:solidFill>
                <a:latin typeface="DejaVu Serif"/>
              </a:rPr>
              <a:t>“</a:t>
            </a:r>
            <a:r>
              <a:rPr b="0" i="1" lang="en-AU" sz="2400" spc="-1" strike="noStrike">
                <a:solidFill>
                  <a:srgbClr val="000000"/>
                </a:solidFill>
                <a:latin typeface="DejaVu Serif"/>
              </a:rPr>
              <a:t>Chaos is when the present determines the future, but the approximate present does not approximately determine the future.”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indent="0" algn="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AU" sz="2400" spc="-1" strike="noStrike">
                <a:solidFill>
                  <a:srgbClr val="000000"/>
                </a:solidFill>
                <a:latin typeface="DejaVu Serif"/>
              </a:rPr>
              <a:t> </a:t>
            </a:r>
            <a:r>
              <a:rPr b="0" lang="en-AU" sz="2400" spc="-1" strike="noStrike">
                <a:solidFill>
                  <a:srgbClr val="000000"/>
                </a:solidFill>
                <a:latin typeface="DejaVu Serif"/>
              </a:rPr>
              <a:t>- Edward Lorenz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396000" y="3134520"/>
            <a:ext cx="3418920" cy="334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" descr=""/>
          <p:cNvPicPr/>
          <p:nvPr/>
        </p:nvPicPr>
        <p:blipFill>
          <a:blip r:embed="rId1"/>
          <a:srcRect l="0" t="5748" r="0" b="5246"/>
          <a:stretch/>
        </p:blipFill>
        <p:spPr>
          <a:xfrm>
            <a:off x="7020000" y="1260000"/>
            <a:ext cx="4799160" cy="3058560"/>
          </a:xfrm>
          <a:prstGeom prst="rect">
            <a:avLst/>
          </a:prstGeom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/>
          </p:nvPr>
        </p:nvSpPr>
        <p:spPr>
          <a:xfrm>
            <a:off x="25200" y="1671840"/>
            <a:ext cx="6093720" cy="138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0" algn="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AU" sz="2400" spc="-1" strike="noStrike">
                <a:solidFill>
                  <a:srgbClr val="650953"/>
                </a:solidFill>
                <a:latin typeface="DejaVu Serif"/>
              </a:rPr>
              <a:t>To quantify the chaos of a triple pendulum over time, and relate this to the system’s </a:t>
            </a:r>
            <a:r>
              <a:rPr b="0" lang="en-AU" sz="2400" spc="-1" strike="noStrike" u="sng">
                <a:solidFill>
                  <a:srgbClr val="650953"/>
                </a:solidFill>
                <a:uFillTx/>
                <a:latin typeface="DejaVu Serif"/>
              </a:rPr>
              <a:t>initial conditions</a:t>
            </a:r>
            <a:r>
              <a:rPr b="0" lang="en-AU" sz="2400" spc="-1" strike="noStrike">
                <a:solidFill>
                  <a:srgbClr val="650953"/>
                </a:solidFill>
                <a:latin typeface="DejaVu Serif"/>
              </a:rPr>
              <a:t>.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title"/>
          </p:nvPr>
        </p:nvSpPr>
        <p:spPr>
          <a:xfrm>
            <a:off x="1962360" y="210240"/>
            <a:ext cx="8265960" cy="905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650953"/>
                </a:solidFill>
                <a:latin typeface="DejaVu Serif"/>
              </a:rPr>
              <a:t>Aim</a:t>
            </a: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 &amp; </a:t>
            </a:r>
            <a:r>
              <a:rPr b="0" lang="en-AU" sz="4400" spc="-1" strike="noStrike">
                <a:solidFill>
                  <a:srgbClr val="355269"/>
                </a:solidFill>
                <a:latin typeface="DejaVu Serif"/>
              </a:rPr>
              <a:t>Hypothesis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940000" y="4680000"/>
            <a:ext cx="5578920" cy="71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AU" sz="3200" spc="-1" strike="noStrike">
                <a:solidFill>
                  <a:srgbClr val="355269"/>
                </a:solidFill>
                <a:latin typeface="DejaVu Serif"/>
              </a:rPr>
              <a:t>Chaos ∝ System Energy</a:t>
            </a:r>
            <a:endParaRPr b="0" lang="en-AU" sz="3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7920000" y="5616000"/>
            <a:ext cx="2878920" cy="862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AU" sz="2100" spc="-1" strike="noStrike">
                <a:solidFill>
                  <a:srgbClr val="355269"/>
                </a:solidFill>
                <a:latin typeface="DejaVu Serif"/>
              </a:rPr>
              <a:t>Initial Gravitational Potential Energy</a:t>
            </a:r>
            <a:endParaRPr b="0" lang="en-AU" sz="21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 rot="5373000">
            <a:off x="9186120" y="3895200"/>
            <a:ext cx="384840" cy="3058920"/>
          </a:xfrm>
          <a:custGeom>
            <a:avLst/>
            <a:gdLst>
              <a:gd name="textAreaLeft" fmla="*/ 0 w 384840"/>
              <a:gd name="textAreaRight" fmla="*/ 139320 w 384840"/>
              <a:gd name="textAreaTop" fmla="*/ 79560 h 3058920"/>
              <a:gd name="textAreaBottom" fmla="*/ 2980440 h 3058920"/>
            </a:gdLst>
            <a:ahLst/>
            <a:rect l="textAreaLeft" t="textAreaTop" r="textAreaRight" b="textAreaBottom"/>
            <a:pathLst>
              <a:path w="21600" h="21600">
                <a:moveTo>
                  <a:pt x="0" y="0"/>
                </a:moveTo>
                <a:cubicBezTo>
                  <a:pt x="5400" y="0"/>
                  <a:pt x="10800" y="900"/>
                  <a:pt x="10800" y="1800"/>
                </a:cubicBezTo>
                <a:lnTo>
                  <a:pt x="10800" y="9000"/>
                </a:lnTo>
                <a:cubicBezTo>
                  <a:pt x="10800" y="9900"/>
                  <a:pt x="16200" y="10800"/>
                  <a:pt x="21600" y="10800"/>
                </a:cubicBezTo>
                <a:cubicBezTo>
                  <a:pt x="16200" y="10800"/>
                  <a:pt x="10800" y="11700"/>
                  <a:pt x="10800" y="12600"/>
                </a:cubicBezTo>
                <a:lnTo>
                  <a:pt x="10800" y="19800"/>
                </a:lnTo>
                <a:cubicBezTo>
                  <a:pt x="10800" y="20700"/>
                  <a:pt x="5400" y="21600"/>
                  <a:pt x="0" y="21600"/>
                </a:cubicBezTo>
              </a:path>
            </a:pathLst>
          </a:custGeom>
          <a:noFill/>
          <a:ln w="36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9" name="PlaceHolder 5"/>
          <p:cNvSpPr>
            <a:spLocks noGrp="1"/>
          </p:cNvSpPr>
          <p:nvPr>
            <p:ph/>
          </p:nvPr>
        </p:nvSpPr>
        <p:spPr>
          <a:xfrm>
            <a:off x="1645200" y="4320000"/>
            <a:ext cx="1773720" cy="107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4000"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2400" spc="-1" strike="noStrike">
                <a:solidFill>
                  <a:srgbClr val="650953"/>
                </a:solidFill>
                <a:latin typeface="DejaVu Serif"/>
              </a:rPr>
              <a:t>Angle to vertical (θ)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6"/>
          <p:cNvSpPr>
            <a:spLocks noGrp="1"/>
          </p:cNvSpPr>
          <p:nvPr>
            <p:ph/>
          </p:nvPr>
        </p:nvSpPr>
        <p:spPr>
          <a:xfrm>
            <a:off x="3780000" y="4680000"/>
            <a:ext cx="1773720" cy="89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2400" spc="-1" strike="noStrike">
                <a:solidFill>
                  <a:srgbClr val="650953"/>
                </a:solidFill>
                <a:latin typeface="DejaVu Serif"/>
              </a:rPr>
              <a:t>End node mass (M</a:t>
            </a:r>
            <a:r>
              <a:rPr b="0" i="1" lang="en-AU" sz="2400" spc="-1" strike="noStrike" baseline="-8000">
                <a:solidFill>
                  <a:srgbClr val="650953"/>
                </a:solidFill>
                <a:latin typeface="DejaVu Serif"/>
              </a:rPr>
              <a:t>3</a:t>
            </a:r>
            <a:r>
              <a:rPr b="0" i="1" lang="en-AU" sz="2400" spc="-1" strike="noStrike">
                <a:solidFill>
                  <a:srgbClr val="650953"/>
                </a:solidFill>
                <a:latin typeface="DejaVu Serif"/>
              </a:rPr>
              <a:t>)</a:t>
            </a: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 flipH="1">
            <a:off x="2520000" y="2880000"/>
            <a:ext cx="1260000" cy="1440000"/>
          </a:xfrm>
          <a:prstGeom prst="line">
            <a:avLst/>
          </a:prstGeom>
          <a:ln w="36000">
            <a:solidFill>
              <a:srgbClr val="65095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2" name=""/>
          <p:cNvSpPr/>
          <p:nvPr/>
        </p:nvSpPr>
        <p:spPr>
          <a:xfrm>
            <a:off x="4500000" y="2871000"/>
            <a:ext cx="180000" cy="1809000"/>
          </a:xfrm>
          <a:prstGeom prst="line">
            <a:avLst/>
          </a:prstGeom>
          <a:ln w="36000">
            <a:solidFill>
              <a:srgbClr val="65095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3" name=""/>
          <p:cNvSpPr/>
          <p:nvPr/>
        </p:nvSpPr>
        <p:spPr>
          <a:xfrm>
            <a:off x="6840000" y="1080000"/>
            <a:ext cx="360" cy="3600000"/>
          </a:xfrm>
          <a:prstGeom prst="line">
            <a:avLst/>
          </a:prstGeom>
          <a:ln w="36000">
            <a:solidFill>
              <a:srgbClr val="35526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1008000" bIns="1008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34880" y="262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Collecting the Data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360000" y="1800000"/>
            <a:ext cx="3566520" cy="2630880"/>
          </a:xfrm>
          <a:prstGeom prst="rect">
            <a:avLst/>
          </a:prstGeom>
          <a:ln w="0"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7505640" y="1575360"/>
            <a:ext cx="2933280" cy="3103560"/>
          </a:xfrm>
          <a:prstGeom prst="rect">
            <a:avLst/>
          </a:prstGeom>
          <a:ln w="0">
            <a:noFill/>
          </a:ln>
        </p:spPr>
      </p:pic>
      <p:sp>
        <p:nvSpPr>
          <p:cNvPr id="107" name=""/>
          <p:cNvSpPr/>
          <p:nvPr/>
        </p:nvSpPr>
        <p:spPr>
          <a:xfrm>
            <a:off x="180000" y="4367880"/>
            <a:ext cx="179892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Sony A7C Camera, using a 24mm f2.8 lens at aperture f5.6.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3850560" y="1980000"/>
            <a:ext cx="179892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USYD SoP Triple Pendulum.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"/>
          <p:cNvSpPr/>
          <p:nvPr/>
        </p:nvSpPr>
        <p:spPr>
          <a:xfrm flipV="1">
            <a:off x="1225800" y="2159640"/>
            <a:ext cx="2065320" cy="594000"/>
          </a:xfrm>
          <a:prstGeom prst="line">
            <a:avLst/>
          </a:prstGeom>
          <a:ln w="12600">
            <a:solidFill>
              <a:srgbClr val="bbe33d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6120" rIns="96120" tIns="51120" bIns="51120" anchor="ctr" anchorCtr="1">
            <a:noAutofit/>
          </a:bodyPr>
          <a:p>
            <a:pPr algn="ctr">
              <a:lnSpc>
                <a:spcPct val="100000"/>
              </a:lnSpc>
            </a:pPr>
            <a:r>
              <a:rPr b="0" lang="en-AU" sz="1500" spc="-1" strike="noStrike">
                <a:solidFill>
                  <a:srgbClr val="bbe33d"/>
                </a:solidFill>
                <a:latin typeface="DejaVu Serif"/>
                <a:ea typeface="DejaVu Sans"/>
              </a:rPr>
              <a:t>1.2m</a:t>
            </a:r>
            <a:endParaRPr b="0" lang="en-AU" sz="15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A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2396160" y="4010040"/>
            <a:ext cx="1798920" cy="68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AU" sz="4000" spc="-1" strike="noStrike">
                <a:solidFill>
                  <a:srgbClr val="bbe33d"/>
                </a:solidFill>
                <a:latin typeface="DejaVu Serif"/>
                <a:ea typeface="DejaVu Sans"/>
              </a:rPr>
              <a:t>①</a:t>
            </a:r>
            <a:endParaRPr b="0" lang="en-A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4583880" y="3407400"/>
            <a:ext cx="2166480" cy="3210840"/>
          </a:xfrm>
          <a:prstGeom prst="rect">
            <a:avLst/>
          </a:prstGeom>
          <a:ln w="0">
            <a:noFill/>
          </a:ln>
        </p:spPr>
      </p:pic>
      <p:sp>
        <p:nvSpPr>
          <p:cNvPr id="112" name=""/>
          <p:cNvSpPr/>
          <p:nvPr/>
        </p:nvSpPr>
        <p:spPr>
          <a:xfrm>
            <a:off x="5628960" y="4432320"/>
            <a:ext cx="360" cy="1527840"/>
          </a:xfrm>
          <a:prstGeom prst="line">
            <a:avLst/>
          </a:prstGeom>
          <a:ln w="38160">
            <a:solidFill>
              <a:srgbClr val="bbe3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720" rIns="108720" tIns="1019520" bIns="101952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3" name=""/>
          <p:cNvSpPr/>
          <p:nvPr/>
        </p:nvSpPr>
        <p:spPr>
          <a:xfrm>
            <a:off x="5628960" y="4432320"/>
            <a:ext cx="349200" cy="1188360"/>
          </a:xfrm>
          <a:prstGeom prst="line">
            <a:avLst/>
          </a:prstGeom>
          <a:ln w="38160">
            <a:solidFill>
              <a:srgbClr val="bbe3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720" rIns="108720" tIns="63720" bIns="6372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4" name=""/>
          <p:cNvSpPr/>
          <p:nvPr/>
        </p:nvSpPr>
        <p:spPr>
          <a:xfrm>
            <a:off x="4835520" y="5019480"/>
            <a:ext cx="179892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i="1" lang="en-AU" sz="1600" spc="-1" strike="noStrike">
                <a:solidFill>
                  <a:srgbClr val="bbe33d"/>
                </a:solidFill>
                <a:latin typeface="DejaVu Serif"/>
                <a:ea typeface="DejaVu Sans"/>
              </a:rPr>
              <a:t>θ</a:t>
            </a:r>
            <a:endParaRPr b="0" lang="en-A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"/>
          <p:cNvSpPr/>
          <p:nvPr/>
        </p:nvSpPr>
        <p:spPr>
          <a:xfrm>
            <a:off x="5469480" y="3407400"/>
            <a:ext cx="1798920" cy="68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AU" sz="4000" spc="-1" strike="noStrike">
                <a:solidFill>
                  <a:srgbClr val="bbe33d"/>
                </a:solidFill>
                <a:latin typeface="DejaVu Serif"/>
                <a:ea typeface="DejaVu Sans"/>
              </a:rPr>
              <a:t>②</a:t>
            </a:r>
            <a:endParaRPr b="0" lang="en-A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>
            <a:off x="2783880" y="5830200"/>
            <a:ext cx="1798920" cy="66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Paper covering on shiny parts of pendulum.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10440000" y="1660320"/>
            <a:ext cx="163944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Three trials for each set of initial conditions.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9082440" y="1660320"/>
            <a:ext cx="1798920" cy="68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AU" sz="4000" spc="-1" strike="noStrike">
                <a:solidFill>
                  <a:srgbClr val="bbe33d"/>
                </a:solidFill>
                <a:latin typeface="DejaVu Serif"/>
                <a:ea typeface="DejaVu Sans"/>
              </a:rPr>
              <a:t>③</a:t>
            </a:r>
            <a:endParaRPr b="0" lang="en-A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8112960" y="4680000"/>
            <a:ext cx="179892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Footage recorded at 1080p, 120 FPS.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" descr=""/>
          <p:cNvPicPr/>
          <p:nvPr/>
        </p:nvPicPr>
        <p:blipFill>
          <a:blip r:embed="rId1"/>
          <a:srcRect l="24073" t="0" r="0" b="0"/>
          <a:stretch/>
        </p:blipFill>
        <p:spPr>
          <a:xfrm>
            <a:off x="0" y="0"/>
            <a:ext cx="3154680" cy="6856920"/>
          </a:xfrm>
          <a:prstGeom prst="rect">
            <a:avLst/>
          </a:prstGeom>
          <a:ln w="0">
            <a:noFill/>
          </a:ln>
        </p:spPr>
      </p:pic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4880" y="46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Tracking the Nodes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4574880" y="70596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AU" sz="2600" spc="-1" strike="noStrike">
                <a:solidFill>
                  <a:srgbClr val="333333"/>
                </a:solidFill>
                <a:latin typeface="DejaVu Serif"/>
              </a:rPr>
              <a:t>Dealing with Motion Blur</a:t>
            </a:r>
            <a:endParaRPr b="0" lang="en-AU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2"/>
          <a:stretch/>
        </p:blipFill>
        <p:spPr>
          <a:xfrm rot="5373000">
            <a:off x="9537480" y="3020040"/>
            <a:ext cx="2748240" cy="2081160"/>
          </a:xfrm>
          <a:prstGeom prst="rect">
            <a:avLst/>
          </a:prstGeom>
          <a:ln w="0">
            <a:noFill/>
          </a:ln>
        </p:spPr>
      </p:pic>
      <p:sp>
        <p:nvSpPr>
          <p:cNvPr id="124" name=""/>
          <p:cNvSpPr/>
          <p:nvPr/>
        </p:nvSpPr>
        <p:spPr>
          <a:xfrm>
            <a:off x="9939960" y="5443920"/>
            <a:ext cx="202320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Online blur removers refused to help.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3327480" y="1478160"/>
            <a:ext cx="2508840" cy="2568600"/>
          </a:xfrm>
          <a:prstGeom prst="rect">
            <a:avLst/>
          </a:prstGeom>
          <a:ln w="0">
            <a:noFill/>
          </a:ln>
        </p:spPr>
      </p:pic>
      <p:pic>
        <p:nvPicPr>
          <p:cNvPr id="126" name="" descr=""/>
          <p:cNvPicPr/>
          <p:nvPr/>
        </p:nvPicPr>
        <p:blipFill>
          <a:blip r:embed="rId4"/>
          <a:stretch/>
        </p:blipFill>
        <p:spPr>
          <a:xfrm>
            <a:off x="3314160" y="4186080"/>
            <a:ext cx="3569400" cy="2526120"/>
          </a:xfrm>
          <a:prstGeom prst="rect">
            <a:avLst/>
          </a:prstGeom>
          <a:ln w="0">
            <a:noFill/>
          </a:ln>
        </p:spPr>
      </p:pic>
      <p:pic>
        <p:nvPicPr>
          <p:cNvPr id="127" name="" descr=""/>
          <p:cNvPicPr/>
          <p:nvPr/>
        </p:nvPicPr>
        <p:blipFill>
          <a:blip r:embed="rId5"/>
          <a:srcRect l="20333" t="0" r="9896" b="0"/>
          <a:stretch/>
        </p:blipFill>
        <p:spPr>
          <a:xfrm rot="5409000">
            <a:off x="5709600" y="1734840"/>
            <a:ext cx="2544120" cy="2051280"/>
          </a:xfrm>
          <a:prstGeom prst="rect">
            <a:avLst/>
          </a:prstGeom>
          <a:ln w="0">
            <a:noFill/>
          </a:ln>
        </p:spPr>
      </p:pic>
      <p:pic>
        <p:nvPicPr>
          <p:cNvPr id="128" name="" descr=""/>
          <p:cNvPicPr/>
          <p:nvPr/>
        </p:nvPicPr>
        <p:blipFill>
          <a:blip r:embed="rId6"/>
          <a:stretch/>
        </p:blipFill>
        <p:spPr>
          <a:xfrm rot="5386800">
            <a:off x="7064640" y="4110840"/>
            <a:ext cx="2509200" cy="2627280"/>
          </a:xfrm>
          <a:prstGeom prst="rect">
            <a:avLst/>
          </a:prstGeom>
          <a:ln w="0">
            <a:noFill/>
          </a:ln>
        </p:spPr>
      </p:pic>
      <p:sp>
        <p:nvSpPr>
          <p:cNvPr id="129" name=""/>
          <p:cNvSpPr/>
          <p:nvPr/>
        </p:nvSpPr>
        <p:spPr>
          <a:xfrm>
            <a:off x="8010720" y="1485360"/>
            <a:ext cx="2116800" cy="12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Can you see any blue in there? I can’t see any blue in there.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2120040" y="3212640"/>
            <a:ext cx="1242360" cy="104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Low angle tracking was possible at 24 FPS.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"/>
          <p:cNvSpPr/>
          <p:nvPr/>
        </p:nvSpPr>
        <p:spPr>
          <a:xfrm>
            <a:off x="3314160" y="4240080"/>
            <a:ext cx="1498680" cy="7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eeeeee"/>
                </a:solidFill>
                <a:latin typeface="DejaVu Serif"/>
                <a:ea typeface="DejaVu Sans"/>
              </a:rPr>
              <a:t>Hard to track fast motions.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"/>
          <p:cNvSpPr/>
          <p:nvPr/>
        </p:nvSpPr>
        <p:spPr>
          <a:xfrm>
            <a:off x="8147880" y="3504600"/>
            <a:ext cx="1488960" cy="66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000000"/>
                </a:solidFill>
                <a:latin typeface="DejaVu Serif"/>
                <a:ea typeface="DejaVu Sans"/>
              </a:rPr>
              <a:t>Background objects made things difficult.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134880" y="4644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ffffff"/>
                </a:solidFill>
                <a:latin typeface="DejaVu Serif"/>
              </a:rPr>
              <a:t>Tracking the Nodes</a:t>
            </a:r>
            <a:endParaRPr b="0" lang="en-A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title"/>
          </p:nvPr>
        </p:nvSpPr>
        <p:spPr>
          <a:xfrm>
            <a:off x="3134880" y="70632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AU" sz="2600" spc="-1" strike="noStrike">
                <a:solidFill>
                  <a:srgbClr val="b2b2b2"/>
                </a:solidFill>
                <a:latin typeface="DejaVu Serif"/>
              </a:rPr>
              <a:t>Retake of data at 120 FPS.</a:t>
            </a:r>
            <a:endParaRPr b="0" lang="en-AU" sz="2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0" y="1923480"/>
            <a:ext cx="2130480" cy="862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2100" spc="-1" strike="noStrike">
                <a:solidFill>
                  <a:srgbClr val="069a2e"/>
                </a:solidFill>
                <a:latin typeface="DejaVu Serif"/>
              </a:rPr>
              <a:t>No more blur!</a:t>
            </a:r>
            <a:endParaRPr b="0" lang="en-AU" sz="21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544320" y="2401200"/>
            <a:ext cx="2283480" cy="147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800" spc="-1" strike="noStrike">
                <a:solidFill>
                  <a:srgbClr val="069a2e"/>
                </a:solidFill>
                <a:latin typeface="DejaVu Serif"/>
              </a:rPr>
              <a:t>Tracking worked easily using  OpenCV + Python.</a:t>
            </a:r>
            <a:endParaRPr b="0" lang="en-AU" sz="18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37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372840" y="1290240"/>
            <a:ext cx="5445360" cy="532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3134880" y="514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Cleaning the data.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549000" y="2406600"/>
            <a:ext cx="2568600" cy="2654280"/>
          </a:xfrm>
          <a:prstGeom prst="rect">
            <a:avLst/>
          </a:prstGeom>
          <a:ln w="0">
            <a:noFill/>
          </a:ln>
        </p:spPr>
      </p:pic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3594240" y="2387520"/>
            <a:ext cx="2556000" cy="2652480"/>
          </a:xfrm>
          <a:prstGeom prst="rect">
            <a:avLst/>
          </a:prstGeom>
          <a:ln w="0">
            <a:noFill/>
          </a:ln>
        </p:spPr>
      </p:pic>
      <p:pic>
        <p:nvPicPr>
          <p:cNvPr id="141" name="" descr=""/>
          <p:cNvPicPr/>
          <p:nvPr/>
        </p:nvPicPr>
        <p:blipFill>
          <a:blip r:embed="rId3"/>
          <a:stretch/>
        </p:blipFill>
        <p:spPr>
          <a:xfrm>
            <a:off x="7078680" y="2403720"/>
            <a:ext cx="2545200" cy="2646720"/>
          </a:xfrm>
          <a:prstGeom prst="rect">
            <a:avLst/>
          </a:prstGeom>
          <a:ln w="0">
            <a:noFill/>
          </a:ln>
        </p:spPr>
      </p:pic>
      <p:pic>
        <p:nvPicPr>
          <p:cNvPr id="142" name="" descr=""/>
          <p:cNvPicPr/>
          <p:nvPr/>
        </p:nvPicPr>
        <p:blipFill>
          <a:blip r:embed="rId4"/>
          <a:stretch/>
        </p:blipFill>
        <p:spPr>
          <a:xfrm>
            <a:off x="10874160" y="3247560"/>
            <a:ext cx="701640" cy="950040"/>
          </a:xfrm>
          <a:prstGeom prst="rect">
            <a:avLst/>
          </a:prstGeom>
          <a:ln w="0">
            <a:noFill/>
          </a:ln>
        </p:spPr>
      </p:pic>
      <p:sp>
        <p:nvSpPr>
          <p:cNvPr id="143" name=""/>
          <p:cNvSpPr/>
          <p:nvPr/>
        </p:nvSpPr>
        <p:spPr>
          <a:xfrm>
            <a:off x="2310480" y="3626280"/>
            <a:ext cx="1868760" cy="206280"/>
          </a:xfrm>
          <a:prstGeom prst="rightArrow">
            <a:avLst>
              <a:gd name="adj1" fmla="val 50000"/>
              <a:gd name="adj2" fmla="val 225434"/>
            </a:avLst>
          </a:prstGeom>
          <a:solidFill>
            <a:schemeClr val="accent1"/>
          </a:solidFill>
          <a:ln w="36000">
            <a:solidFill>
              <a:srgbClr val="712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103680" bIns="10368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"/>
          <p:cNvSpPr/>
          <p:nvPr/>
        </p:nvSpPr>
        <p:spPr>
          <a:xfrm>
            <a:off x="5573520" y="3607560"/>
            <a:ext cx="2064240" cy="206280"/>
          </a:xfrm>
          <a:prstGeom prst="rightArrow">
            <a:avLst>
              <a:gd name="adj1" fmla="val 50000"/>
              <a:gd name="adj2" fmla="val 249002"/>
            </a:avLst>
          </a:prstGeom>
          <a:solidFill>
            <a:schemeClr val="accent1"/>
          </a:solidFill>
          <a:ln w="36000">
            <a:solidFill>
              <a:srgbClr val="712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103680" bIns="10368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5" name=""/>
          <p:cNvSpPr/>
          <p:nvPr/>
        </p:nvSpPr>
        <p:spPr>
          <a:xfrm>
            <a:off x="9039960" y="3607560"/>
            <a:ext cx="1775880" cy="206280"/>
          </a:xfrm>
          <a:prstGeom prst="rightArrow">
            <a:avLst>
              <a:gd name="adj1" fmla="val 50000"/>
              <a:gd name="adj2" fmla="val 214236"/>
            </a:avLst>
          </a:prstGeom>
          <a:solidFill>
            <a:schemeClr val="accent1"/>
          </a:solidFill>
          <a:ln w="36000">
            <a:solidFill>
              <a:srgbClr val="712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103680" bIns="103680" anchor="ctr">
            <a:noAutofit/>
          </a:bodyPr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6" name=""/>
          <p:cNvSpPr/>
          <p:nvPr/>
        </p:nvSpPr>
        <p:spPr>
          <a:xfrm>
            <a:off x="2453040" y="3833640"/>
            <a:ext cx="1209240" cy="484560"/>
          </a:xfrm>
          <a:prstGeom prst="rect">
            <a:avLst/>
          </a:prstGeom>
          <a:solidFill>
            <a:srgbClr val="ffffff"/>
          </a:solidFill>
          <a:ln w="38160">
            <a:solidFill>
              <a:srgbClr val="50200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200" spc="-1" strike="noStrike">
                <a:solidFill>
                  <a:srgbClr val="ed4c05"/>
                </a:solidFill>
                <a:latin typeface="DejaVu Serif"/>
                <a:ea typeface="DejaVu Sans"/>
              </a:rPr>
              <a:t>Node tracking.</a:t>
            </a:r>
            <a:endParaRPr b="0" lang="en-AU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5677560" y="3814920"/>
            <a:ext cx="1343160" cy="841680"/>
          </a:xfrm>
          <a:prstGeom prst="rect">
            <a:avLst/>
          </a:prstGeom>
          <a:solidFill>
            <a:srgbClr val="ffffff"/>
          </a:solidFill>
          <a:ln w="38160">
            <a:solidFill>
              <a:srgbClr val="50200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200" spc="-1" strike="noStrike">
                <a:solidFill>
                  <a:srgbClr val="ed4c05"/>
                </a:solidFill>
                <a:latin typeface="DejaVu Serif"/>
                <a:ea typeface="DejaVu Sans"/>
              </a:rPr>
              <a:t>Rationalise coordinate system +</a:t>
            </a:r>
            <a:endParaRPr b="0" lang="en-AU" sz="12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1200" spc="-1" strike="noStrike">
                <a:solidFill>
                  <a:srgbClr val="ed4c05"/>
                </a:solidFill>
                <a:latin typeface="DejaVu Serif"/>
                <a:ea typeface="DejaVu Sans"/>
              </a:rPr>
              <a:t>Interpolation.</a:t>
            </a:r>
            <a:endParaRPr b="0" lang="en-AU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"/>
          <p:cNvSpPr/>
          <p:nvPr/>
        </p:nvSpPr>
        <p:spPr>
          <a:xfrm>
            <a:off x="9138600" y="3814920"/>
            <a:ext cx="1158480" cy="663120"/>
          </a:xfrm>
          <a:prstGeom prst="rect">
            <a:avLst/>
          </a:prstGeom>
          <a:solidFill>
            <a:srgbClr val="ffffff"/>
          </a:solidFill>
          <a:ln w="38160">
            <a:solidFill>
              <a:srgbClr val="50200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200" spc="-1" strike="noStrike">
                <a:solidFill>
                  <a:srgbClr val="ed4c05"/>
                </a:solidFill>
                <a:latin typeface="DejaVu Serif"/>
                <a:ea typeface="DejaVu Sans"/>
              </a:rPr>
              <a:t>Collation + Time correction.</a:t>
            </a:r>
            <a:endParaRPr b="0" lang="en-AU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3134880" y="262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Analysing the Data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title"/>
          </p:nvPr>
        </p:nvSpPr>
        <p:spPr>
          <a:xfrm>
            <a:off x="3134880" y="95832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AU" sz="2600" spc="-1" strike="noStrike">
                <a:solidFill>
                  <a:srgbClr val="333333"/>
                </a:solidFill>
                <a:latin typeface="DejaVu Serif"/>
              </a:rPr>
              <a:t>Quantifying Chaos</a:t>
            </a:r>
            <a:endParaRPr b="0" lang="en-AU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1045440" y="1801800"/>
            <a:ext cx="4756680" cy="3070080"/>
          </a:xfrm>
          <a:prstGeom prst="rect">
            <a:avLst/>
          </a:prstGeom>
          <a:ln w="0"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/>
        </p:blipFill>
        <p:spPr>
          <a:xfrm>
            <a:off x="6491880" y="1812240"/>
            <a:ext cx="4641840" cy="3023640"/>
          </a:xfrm>
          <a:prstGeom prst="rect">
            <a:avLst/>
          </a:prstGeom>
          <a:ln w="0">
            <a:noFill/>
          </a:ln>
        </p:spPr>
      </p:pic>
      <mc:AlternateContent>
        <mc:Choice xmlns:a14="http://schemas.microsoft.com/office/drawing/2010/main" Requires="a14">
          <p:sp>
            <p:nvSpPr>
              <p:cNvPr id="153" name=""/>
              <p:cNvSpPr txBox="1"/>
              <p:nvPr/>
            </p:nvSpPr>
            <p:spPr>
              <a:xfrm>
                <a:off x="5760360" y="3431880"/>
                <a:ext cx="718560" cy="3585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  <p:pic>
        <p:nvPicPr>
          <p:cNvPr id="154" name="" descr=""/>
          <p:cNvPicPr/>
          <p:nvPr/>
        </p:nvPicPr>
        <p:blipFill>
          <a:blip r:embed="rId3"/>
          <a:stretch/>
        </p:blipFill>
        <p:spPr>
          <a:xfrm>
            <a:off x="3710160" y="5016960"/>
            <a:ext cx="4770720" cy="1827360"/>
          </a:xfrm>
          <a:prstGeom prst="rect">
            <a:avLst/>
          </a:prstGeom>
          <a:ln w="0">
            <a:noFill/>
          </a:ln>
        </p:spPr>
      </p:pic>
      <p:sp>
        <p:nvSpPr>
          <p:cNvPr id="155" name=""/>
          <p:cNvSpPr/>
          <p:nvPr/>
        </p:nvSpPr>
        <p:spPr>
          <a:xfrm>
            <a:off x="5620680" y="5366160"/>
            <a:ext cx="424440" cy="273240"/>
          </a:xfrm>
          <a:prstGeom prst="line">
            <a:avLst/>
          </a:prstGeom>
          <a:ln w="36000">
            <a:solidFill>
              <a:srgbClr val="ff860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6" name=""/>
          <p:cNvSpPr/>
          <p:nvPr/>
        </p:nvSpPr>
        <p:spPr>
          <a:xfrm>
            <a:off x="4839480" y="4951080"/>
            <a:ext cx="148896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ed4c05"/>
                </a:solidFill>
                <a:latin typeface="DejaVu Serif"/>
                <a:ea typeface="DejaVu Sans"/>
              </a:rPr>
              <a:t>Time between each frame.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5877720" y="4401720"/>
            <a:ext cx="148896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300" spc="-1" strike="noStrike">
                <a:solidFill>
                  <a:srgbClr val="ed4c05"/>
                </a:solidFill>
                <a:latin typeface="DejaVu Serif"/>
                <a:ea typeface="DejaVu Sans"/>
              </a:rPr>
              <a:t>Total number of frames.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6657840" y="4836960"/>
            <a:ext cx="443520" cy="340560"/>
          </a:xfrm>
          <a:prstGeom prst="line">
            <a:avLst/>
          </a:prstGeom>
          <a:ln w="36000">
            <a:solidFill>
              <a:srgbClr val="ff860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9" name=""/>
          <p:cNvSpPr/>
          <p:nvPr/>
        </p:nvSpPr>
        <p:spPr>
          <a:xfrm>
            <a:off x="8445960" y="5286960"/>
            <a:ext cx="3275280" cy="85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AU" sz="1300" spc="-1" strike="noStrike">
                <a:solidFill>
                  <a:srgbClr val="ed4c05"/>
                </a:solidFill>
                <a:latin typeface="DejaVu Serif"/>
                <a:ea typeface="DejaVu Sans"/>
              </a:rPr>
              <a:t>Distance between end node positions for this frame on different runs with same initial conditions.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"/>
          <p:cNvSpPr/>
          <p:nvPr/>
        </p:nvSpPr>
        <p:spPr>
          <a:xfrm>
            <a:off x="4773600" y="6224760"/>
            <a:ext cx="148896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300" spc="-1" strike="noStrike">
                <a:solidFill>
                  <a:srgbClr val="ed4c05"/>
                </a:solidFill>
                <a:latin typeface="DejaVu Serif"/>
                <a:ea typeface="DejaVu Sans"/>
              </a:rPr>
              <a:t>Index of current frame.</a:t>
            </a:r>
            <a:endParaRPr b="0" lang="en-A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"/>
          <p:cNvSpPr/>
          <p:nvPr/>
        </p:nvSpPr>
        <p:spPr>
          <a:xfrm>
            <a:off x="6186600" y="6488280"/>
            <a:ext cx="688320" cy="360"/>
          </a:xfrm>
          <a:prstGeom prst="line">
            <a:avLst/>
          </a:prstGeom>
          <a:ln w="36000">
            <a:solidFill>
              <a:srgbClr val="ff860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0" bIns="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2" name=""/>
          <p:cNvSpPr/>
          <p:nvPr/>
        </p:nvSpPr>
        <p:spPr>
          <a:xfrm flipH="1">
            <a:off x="7968960" y="5639400"/>
            <a:ext cx="513000" cy="132120"/>
          </a:xfrm>
          <a:prstGeom prst="line">
            <a:avLst/>
          </a:prstGeom>
          <a:ln w="36000">
            <a:solidFill>
              <a:srgbClr val="ff860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134880" y="334080"/>
            <a:ext cx="5920920" cy="99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AU" sz="4400" spc="-1" strike="noStrike">
                <a:solidFill>
                  <a:srgbClr val="000000"/>
                </a:solidFill>
                <a:latin typeface="DejaVu Serif"/>
              </a:rPr>
              <a:t>Preliminary Results</a:t>
            </a:r>
            <a:endParaRPr b="0" lang="en-A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121680" y="1485000"/>
            <a:ext cx="5892840" cy="3634920"/>
          </a:xfrm>
          <a:prstGeom prst="rect">
            <a:avLst/>
          </a:prstGeom>
          <a:ln w="0">
            <a:noFill/>
          </a:ln>
        </p:spPr>
      </p:pic>
      <p:sp>
        <p:nvSpPr>
          <p:cNvPr id="165" name=""/>
          <p:cNvSpPr/>
          <p:nvPr/>
        </p:nvSpPr>
        <p:spPr>
          <a:xfrm flipV="1">
            <a:off x="2818080" y="4347360"/>
            <a:ext cx="360" cy="1159200"/>
          </a:xfrm>
          <a:prstGeom prst="line">
            <a:avLst/>
          </a:prstGeom>
          <a:ln w="36000">
            <a:solidFill>
              <a:srgbClr val="5b277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1008000" bIns="1008000" anchor="ctr" anchorCtr="1">
            <a:noAutofit/>
          </a:bodyPr>
          <a:p>
            <a:endParaRPr b="0" lang="en-A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1845720" y="5430600"/>
            <a:ext cx="1979640" cy="862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AU" sz="1800" spc="-1" strike="noStrike">
                <a:solidFill>
                  <a:srgbClr val="5b277d"/>
                </a:solidFill>
                <a:latin typeface="DejaVu Serif"/>
              </a:rPr>
              <a:t>Chaotic motion becomes evident.</a:t>
            </a:r>
            <a:endParaRPr b="0" lang="en-AU" sz="18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A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2"/>
          <a:stretch/>
        </p:blipFill>
        <p:spPr>
          <a:xfrm>
            <a:off x="6101640" y="1778400"/>
            <a:ext cx="6094800" cy="375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MadridVTI">
  <a:themeElements>
    <a:clrScheme name="Madrid R3">
      <a:dk1>
        <a:srgbClr val="000000"/>
      </a:dk1>
      <a:lt1>
        <a:srgbClr val="ffffff"/>
      </a:lt1>
      <a:dk2>
        <a:srgbClr val="3a3c45"/>
      </a:dk2>
      <a:lt2>
        <a:srgbClr val="e9eff1"/>
      </a:lt2>
      <a:accent1>
        <a:srgbClr val="e24400"/>
      </a:accent1>
      <a:accent2>
        <a:srgbClr val="f38e00"/>
      </a:accent2>
      <a:accent3>
        <a:srgbClr val="89b336"/>
      </a:accent3>
      <a:accent4>
        <a:srgbClr val="30b9b9"/>
      </a:accent4>
      <a:accent5>
        <a:srgbClr val="748cf4"/>
      </a:accent5>
      <a:accent6>
        <a:srgbClr val="a673f4"/>
      </a:accent6>
      <a:hlink>
        <a:srgbClr val="008ee6"/>
      </a:hlink>
      <a:folHlink>
        <a:srgbClr val="c1a18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MadridVTI">
  <a:themeElements>
    <a:clrScheme name="Madrid R3">
      <a:dk1>
        <a:srgbClr val="000000"/>
      </a:dk1>
      <a:lt1>
        <a:srgbClr val="ffffff"/>
      </a:lt1>
      <a:dk2>
        <a:srgbClr val="3a3c45"/>
      </a:dk2>
      <a:lt2>
        <a:srgbClr val="e9eff1"/>
      </a:lt2>
      <a:accent1>
        <a:srgbClr val="e24400"/>
      </a:accent1>
      <a:accent2>
        <a:srgbClr val="f38e00"/>
      </a:accent2>
      <a:accent3>
        <a:srgbClr val="89b336"/>
      </a:accent3>
      <a:accent4>
        <a:srgbClr val="30b9b9"/>
      </a:accent4>
      <a:accent5>
        <a:srgbClr val="748cf4"/>
      </a:accent5>
      <a:accent6>
        <a:srgbClr val="a673f4"/>
      </a:accent6>
      <a:hlink>
        <a:srgbClr val="008ee6"/>
      </a:hlink>
      <a:folHlink>
        <a:srgbClr val="c1a18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</TotalTime>
  <Application>LibreOffice/7.4.2.3$Linux_X86_64 LibreOffice_project/40$Build-3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2022-10-26T02:56:16Z</dcterms:created>
  <dc:creator>Yunki</dc:creator>
  <dc:description/>
  <dc:language>en-AU</dc:language>
  <cp:lastModifiedBy/>
  <dcterms:modified xsi:type="dcterms:W3CDTF">2022-10-31T15:42:34Z</dcterms:modified>
  <cp:revision>26</cp:revision>
  <dc:subject/>
  <dc:title>Angle and mass determinants on the chaotic motion of a triple pendulum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r8>11</vt:r8>
  </property>
</Properties>
</file>